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b="1" spc="-170" sz="8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18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Модели машинного обучения в Scikit-lear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Модели машинного обучения в Scikit-learn</a:t>
            </a: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29" name="Специалист по большим данным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Специалист по большим данным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Синтаксис scikit-lea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Синтаксис scikit-learn</a:t>
            </a:r>
          </a:p>
        </p:txBody>
      </p:sp>
      <p:sp>
        <p:nvSpPr>
          <p:cNvPr id="161" name="from sklearn.module import Model…"/>
          <p:cNvSpPr txBox="1"/>
          <p:nvPr>
            <p:ph type="body" sz="half" idx="1"/>
          </p:nvPr>
        </p:nvSpPr>
        <p:spPr>
          <a:xfrm>
            <a:off x="920677" y="3019996"/>
            <a:ext cx="13349551" cy="5820031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sklearn.module import Model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model = Model()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model.fit(X,y)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predictions = model.predict(X_new)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print(predictions)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Задача классифик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Задача классификации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Классификация на неразмеченных данных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>
            <a:lvl1pPr defTabSz="643889">
              <a:defRPr sz="8736"/>
            </a:lvl1pPr>
          </a:lstStyle>
          <a:p>
            <a:pPr/>
            <a:r>
              <a:t>Классификация на неразмеченных данных</a:t>
            </a:r>
          </a:p>
        </p:txBody>
      </p:sp>
      <p:sp>
        <p:nvSpPr>
          <p:cNvPr id="166" name="Построение модели…"/>
          <p:cNvSpPr txBox="1"/>
          <p:nvPr/>
        </p:nvSpPr>
        <p:spPr>
          <a:xfrm>
            <a:off x="1257724" y="4238453"/>
            <a:ext cx="22303071" cy="35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055687" indent="-1055687" algn="l">
              <a:buSzPct val="100000"/>
              <a:buAutoNum type="arabicPeriod" startAt="1"/>
              <a:defRPr b="0" sz="5700"/>
            </a:pPr>
            <a:r>
              <a:t>Построение модели</a:t>
            </a:r>
          </a:p>
          <a:p>
            <a:pPr marL="1055687" indent="-1055687" algn="l">
              <a:buSzPct val="100000"/>
              <a:buAutoNum type="arabicPeriod" startAt="1"/>
              <a:defRPr b="0" sz="5700"/>
            </a:pPr>
            <a:r>
              <a:t>Обучение модели на размеченных данных</a:t>
            </a:r>
          </a:p>
          <a:p>
            <a:pPr marL="1055687" indent="-1055687" algn="l">
              <a:buSzPct val="100000"/>
              <a:buAutoNum type="arabicPeriod" startAt="1"/>
              <a:defRPr b="0" sz="5700"/>
            </a:pPr>
            <a:r>
              <a:t>Передача неразмеченных данных</a:t>
            </a:r>
          </a:p>
          <a:p>
            <a:pPr marL="1055687" indent="-1055687" algn="l">
              <a:buSzPct val="100000"/>
              <a:buAutoNum type="arabicPeriod" startAt="1"/>
              <a:defRPr b="0" sz="5700"/>
            </a:pPr>
            <a:r>
              <a:t>Модель предсказывает значения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К ближайших соседей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К ближайших соседей</a:t>
            </a:r>
          </a:p>
        </p:txBody>
      </p:sp>
      <p:sp>
        <p:nvSpPr>
          <p:cNvPr id="169" name="Прогнозирование данных на основе точки:…"/>
          <p:cNvSpPr txBox="1"/>
          <p:nvPr/>
        </p:nvSpPr>
        <p:spPr>
          <a:xfrm>
            <a:off x="1257724" y="4238453"/>
            <a:ext cx="22303071" cy="35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700"/>
            </a:pPr>
            <a:r>
              <a:t>Прогнозирование данных на основе точки: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Смотрим на ближайшие k маркированных соседей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Определяем по большинству голосов (ближайших значений)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К ближайших соседей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К ближайших соседей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2950" y="3022600"/>
            <a:ext cx="12738100" cy="944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К ближайших соседей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К ближайших соседей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50" y="3048000"/>
            <a:ext cx="12763500" cy="93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К ближайших соседей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К ближайших соседей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7550" y="3054350"/>
            <a:ext cx="12788900" cy="938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К ближайших соседей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К ближайших соседей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9900" y="2851150"/>
            <a:ext cx="13284200" cy="979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К ближайших соседей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К ближайших соседей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7700" y="2813050"/>
            <a:ext cx="12928600" cy="986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Классификация в sklea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Классификация в sklearn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Машинное обуче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Машинное обучение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Классификация в sklea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Классификация в sklearn</a:t>
            </a:r>
          </a:p>
        </p:txBody>
      </p:sp>
      <p:sp>
        <p:nvSpPr>
          <p:cNvPr id="189" name="import pandas as pd…"/>
          <p:cNvSpPr txBox="1"/>
          <p:nvPr>
            <p:ph type="body" idx="1"/>
          </p:nvPr>
        </p:nvSpPr>
        <p:spPr>
          <a:xfrm>
            <a:off x="920677" y="3019996"/>
            <a:ext cx="23059843" cy="7785276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import pandas as pd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import numpy as np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sklearn.neighbors import KNeighborsClassifier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churn_df = pd.read_csv("telecom_churn_clean.csv")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X = churn_df[["total_day_charge","total_eve_charge"]].values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y = churn_df["churn"].values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print(X.shape, y.shape)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658" y="11369725"/>
            <a:ext cx="4598347" cy="1061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Классификация в sklea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Классификация в sklearn</a:t>
            </a:r>
          </a:p>
        </p:txBody>
      </p:sp>
      <p:sp>
        <p:nvSpPr>
          <p:cNvPr id="193" name="knn = KNeighborsClassifier(n_neighbors=15)…"/>
          <p:cNvSpPr txBox="1"/>
          <p:nvPr>
            <p:ph type="body" idx="1"/>
          </p:nvPr>
        </p:nvSpPr>
        <p:spPr>
          <a:xfrm>
            <a:off x="920677" y="3019996"/>
            <a:ext cx="23059843" cy="8738644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knn = KNeighborsClassifier(n_neighbors=15)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knn.fit(X,y)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X_new = np.array([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[56.8, 17.5],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[24.4, 24.1],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[50.1, 10.9]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print(X_new.shape)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429" y="12273003"/>
            <a:ext cx="2113772" cy="93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Классификация в sklea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Классификация в sklearn</a:t>
            </a:r>
          </a:p>
        </p:txBody>
      </p:sp>
      <p:sp>
        <p:nvSpPr>
          <p:cNvPr id="197" name="predictions = knn.predict(X_new)…"/>
          <p:cNvSpPr txBox="1"/>
          <p:nvPr>
            <p:ph type="body" sz="quarter" idx="1"/>
          </p:nvPr>
        </p:nvSpPr>
        <p:spPr>
          <a:xfrm>
            <a:off x="920677" y="3019996"/>
            <a:ext cx="23059843" cy="2449179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predictions = knn.predict(X_new)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print("Predictions: {}”.format(predictions))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2591" y="6105705"/>
            <a:ext cx="5657682" cy="1062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Измерение производительности модел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Измерение производительности модели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Измерение производительности модели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>
            <a:lvl1pPr defTabSz="685165">
              <a:defRPr sz="9296"/>
            </a:lvl1pPr>
          </a:lstStyle>
          <a:p>
            <a:pPr/>
            <a:r>
              <a:t>Измерение производительности модели</a:t>
            </a:r>
          </a:p>
        </p:txBody>
      </p:sp>
      <p:sp>
        <p:nvSpPr>
          <p:cNvPr id="203" name="В классификации основной метрикой модели является точность предсказания:"/>
          <p:cNvSpPr txBox="1"/>
          <p:nvPr/>
        </p:nvSpPr>
        <p:spPr>
          <a:xfrm>
            <a:off x="1183665" y="2769187"/>
            <a:ext cx="22303071" cy="180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5700"/>
            </a:lvl1pPr>
          </a:lstStyle>
          <a:p>
            <a:pPr/>
            <a:r>
              <a:t>В классификации основной метрикой модели является точность предсказания: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9900" y="6026150"/>
            <a:ext cx="13690601" cy="344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Измерение производительности модели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>
            <a:lvl1pPr defTabSz="685165">
              <a:defRPr sz="9296"/>
            </a:lvl1pPr>
          </a:lstStyle>
          <a:p>
            <a:pPr/>
            <a:r>
              <a:t>Измерение производительности модели</a:t>
            </a:r>
          </a:p>
        </p:txBody>
      </p:sp>
      <p:sp>
        <p:nvSpPr>
          <p:cNvPr id="207" name="Как мы измеряем точность?…"/>
          <p:cNvSpPr txBox="1"/>
          <p:nvPr/>
        </p:nvSpPr>
        <p:spPr>
          <a:xfrm>
            <a:off x="1040465" y="3195664"/>
            <a:ext cx="22303070" cy="439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54062" indent="-754062" algn="l">
              <a:buSzPct val="125000"/>
              <a:buChar char="•"/>
              <a:defRPr b="0" sz="5700"/>
            </a:pPr>
            <a:r>
              <a:t>Как мы измеряем точность?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Может вычислить точность данных, используемых для классификации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Не указывает на способность переноса данных на другие значения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Расчет точности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Расчет точности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076" y="3356871"/>
            <a:ext cx="18987848" cy="8780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Разбивка данных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Разбивка данных</a:t>
            </a:r>
          </a:p>
        </p:txBody>
      </p:sp>
      <p:sp>
        <p:nvSpPr>
          <p:cNvPr id="213" name="from sklearn.model_selection import train_test_split…"/>
          <p:cNvSpPr txBox="1"/>
          <p:nvPr>
            <p:ph type="body" idx="1"/>
          </p:nvPr>
        </p:nvSpPr>
        <p:spPr>
          <a:xfrm>
            <a:off x="920677" y="3019996"/>
            <a:ext cx="23059843" cy="6734199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from sklearn.model_selection import train_test_split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X_train, X_test, y_train, y_test = train_test_split(X, y, test_size=0.3, random_state=21, stratify=y)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knn = KNeighborsClassifier(n_neighbors=6)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knn.fit(X_train, y_train)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print(knn.score(X_test, y_test))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506" y="10132590"/>
            <a:ext cx="2905234" cy="1045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Сложность модели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Сложность модели</a:t>
            </a:r>
          </a:p>
        </p:txBody>
      </p:sp>
      <p:sp>
        <p:nvSpPr>
          <p:cNvPr id="217" name="Большое k = малая сложность модели = модель обучена не до конца…"/>
          <p:cNvSpPr txBox="1"/>
          <p:nvPr/>
        </p:nvSpPr>
        <p:spPr>
          <a:xfrm>
            <a:off x="448135" y="2750672"/>
            <a:ext cx="23975552" cy="180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700"/>
            </a:pPr>
            <a:r>
              <a:t>Большое k = малая сложность модели = модель обучена не до конца</a:t>
            </a:r>
          </a:p>
          <a:p>
            <a:pPr algn="l">
              <a:defRPr b="0" sz="5700"/>
            </a:pPr>
            <a:r>
              <a:t>Малое k = модель с большой сложностью = модель переобучена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7399" y="5001542"/>
            <a:ext cx="19169202" cy="8418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Анализ модели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Анализ модели</a:t>
            </a:r>
          </a:p>
        </p:txBody>
      </p:sp>
      <p:sp>
        <p:nvSpPr>
          <p:cNvPr id="221" name="train_accuracies = {}…"/>
          <p:cNvSpPr txBox="1"/>
          <p:nvPr>
            <p:ph type="body" idx="1"/>
          </p:nvPr>
        </p:nvSpPr>
        <p:spPr>
          <a:xfrm>
            <a:off x="920677" y="3019996"/>
            <a:ext cx="23059843" cy="8987798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train_accuracies =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test_accuracies =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neighbors = np.arange(1, 26)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for neighbor in neighbors: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knn = KNeighborsClassifier(n_neighbors=neighbor)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knn.fit(X_train, y_train)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train_accuracies[neighbor] = knn.score(X_train, y_train)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    test_accuracies[neighbor] = knn.score(X_test, y_test)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Машинное обуче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Машинное обучение</a:t>
            </a:r>
          </a:p>
        </p:txBody>
      </p:sp>
      <p:sp>
        <p:nvSpPr>
          <p:cNvPr id="134" name="Машинное обучение – процесс посредством которого:…"/>
          <p:cNvSpPr txBox="1"/>
          <p:nvPr/>
        </p:nvSpPr>
        <p:spPr>
          <a:xfrm>
            <a:off x="1119557" y="3411101"/>
            <a:ext cx="21646374" cy="3561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700"/>
            </a:pPr>
            <a:r>
              <a:t>Машинное обучение </a:t>
            </a:r>
            <a:r>
              <a:rPr b="0"/>
              <a:t>– процесс посредством которого:</a:t>
            </a:r>
            <a:endParaRPr b="0"/>
          </a:p>
          <a:p>
            <a:pPr marL="674687" indent="-674687" algn="l">
              <a:buSzPct val="125000"/>
              <a:buChar char="•"/>
              <a:defRPr sz="5700"/>
            </a:pPr>
            <a:r>
              <a:rPr b="0"/>
              <a:t>Компьютеры получают возможность “учиться” принимать решения из данных</a:t>
            </a:r>
            <a:endParaRPr b="0"/>
          </a:p>
          <a:p>
            <a:pPr marL="674687" indent="-674687" algn="l">
              <a:buSzPct val="125000"/>
              <a:buChar char="•"/>
              <a:defRPr sz="5700"/>
            </a:pPr>
            <a:r>
              <a:rPr b="0"/>
              <a:t>Без использования программирования в явном виде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Анализ модели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Анализ модели</a:t>
            </a:r>
          </a:p>
        </p:txBody>
      </p:sp>
      <p:sp>
        <p:nvSpPr>
          <p:cNvPr id="224" name="plt.figure(figsize=(8,6))…"/>
          <p:cNvSpPr txBox="1"/>
          <p:nvPr>
            <p:ph type="body" idx="1"/>
          </p:nvPr>
        </p:nvSpPr>
        <p:spPr>
          <a:xfrm>
            <a:off x="920677" y="3019996"/>
            <a:ext cx="23059843" cy="8987798"/>
          </a:xfrm>
          <a:prstGeom prst="rect">
            <a:avLst/>
          </a:prstGeom>
          <a:solidFill>
            <a:srgbClr val="D5D5D5"/>
          </a:solidFill>
          <a:ln>
            <a:solidFill>
              <a:srgbClr val="00000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plt.figure(figsize=(8,6))</a:t>
            </a:r>
          </a:p>
          <a:p>
            <a: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plt.title("KNN: Varying Number of Neighbors")</a:t>
            </a:r>
          </a:p>
          <a:p>
            <a: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plt.plot(neighbors, train_accuracies.values(), label="Training Accuracy")</a:t>
            </a:r>
          </a:p>
          <a:p>
            <a: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plt.plot(neighbors, test_accuracies.values(), label="Testing Accuracy")</a:t>
            </a:r>
          </a:p>
          <a:p>
            <a: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plt.legend("Number of Neighbors")</a:t>
            </a:r>
          </a:p>
          <a:p>
            <a: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plt.xlabel("Accuracy")</a:t>
            </a:r>
          </a:p>
          <a:p>
            <a:pPr marL="0" indent="0" defTabSz="751205">
              <a:lnSpc>
                <a:spcPct val="120000"/>
              </a:lnSpc>
              <a:spcBef>
                <a:spcPts val="0"/>
              </a:spcBef>
              <a:buSzTx/>
              <a:buNone/>
              <a:defRPr sz="4368">
                <a:latin typeface="Fira Code Retina"/>
                <a:ea typeface="Fira Code Retina"/>
                <a:cs typeface="Fira Code Retina"/>
                <a:sym typeface="Fira Code Retina"/>
              </a:defRPr>
            </a:pPr>
            <a:r>
              <a:t>plt.show()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Анализ модели"/>
          <p:cNvSpPr txBox="1"/>
          <p:nvPr>
            <p:ph type="title"/>
          </p:nvPr>
        </p:nvSpPr>
        <p:spPr>
          <a:xfrm>
            <a:off x="62979" y="355600"/>
            <a:ext cx="24258042" cy="2286000"/>
          </a:xfrm>
          <a:prstGeom prst="rect">
            <a:avLst/>
          </a:prstGeom>
        </p:spPr>
        <p:txBody>
          <a:bodyPr/>
          <a:lstStyle/>
          <a:p>
            <a:pPr/>
            <a:r>
              <a:t>Анализ модели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6488" y="2340100"/>
            <a:ext cx="13671024" cy="1081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Примеры машинного обучения"/>
          <p:cNvSpPr txBox="1"/>
          <p:nvPr>
            <p:ph type="title"/>
          </p:nvPr>
        </p:nvSpPr>
        <p:spPr>
          <a:xfrm>
            <a:off x="9966" y="355600"/>
            <a:ext cx="24384001" cy="2286000"/>
          </a:xfrm>
          <a:prstGeom prst="rect">
            <a:avLst/>
          </a:prstGeom>
        </p:spPr>
        <p:txBody>
          <a:bodyPr/>
          <a:lstStyle/>
          <a:p>
            <a:pPr/>
            <a:r>
              <a:t>Примеры машинного обучения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7662" y="3225438"/>
            <a:ext cx="62992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8930" y="4254500"/>
            <a:ext cx="10642601" cy="701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Обучение без учител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Обучение без учителя</a:t>
            </a:r>
          </a:p>
        </p:txBody>
      </p:sp>
      <p:sp>
        <p:nvSpPr>
          <p:cNvPr id="141" name="Раскрытие скрытых паттернов из неразмеченных данных…"/>
          <p:cNvSpPr txBox="1"/>
          <p:nvPr/>
        </p:nvSpPr>
        <p:spPr>
          <a:xfrm>
            <a:off x="1368813" y="2744933"/>
            <a:ext cx="21646375" cy="356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700"/>
            </a:pPr>
            <a:r>
              <a:t>Раскрытие скрытых паттернов из неразмеченных данных</a:t>
            </a:r>
          </a:p>
          <a:p>
            <a:pPr algn="l">
              <a:defRPr b="0" sz="5700"/>
            </a:pPr>
            <a:r>
              <a:t>Пример: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Групировка покупателей в категории (кластеризация)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1608" y="5650132"/>
            <a:ext cx="12280784" cy="8024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Обучение с учителе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Обучение с учителем</a:t>
            </a:r>
          </a:p>
        </p:txBody>
      </p:sp>
      <p:sp>
        <p:nvSpPr>
          <p:cNvPr id="145" name="Нам известны предсказываемые данные…"/>
          <p:cNvSpPr txBox="1"/>
          <p:nvPr/>
        </p:nvSpPr>
        <p:spPr>
          <a:xfrm>
            <a:off x="1368813" y="2732233"/>
            <a:ext cx="21646375" cy="3585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700"/>
            </a:pPr>
            <a:r>
              <a:t>Нам известны предсказываемые данные</a:t>
            </a:r>
          </a:p>
          <a:p>
            <a:pPr algn="l">
              <a:defRPr b="0" sz="5700"/>
            </a:pPr>
            <a:r>
              <a:rPr b="1"/>
              <a:t>Цель:</a:t>
            </a:r>
            <a:r>
              <a:t> прогнозировать целевые значения (target viriable) неизвестных данных использую признаки (features)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75" y="6714119"/>
            <a:ext cx="23520850" cy="3804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Обучение с учителем (типичные задачи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8176"/>
            </a:lvl1pPr>
          </a:lstStyle>
          <a:p>
            <a:pPr/>
            <a:r>
              <a:t>Обучение с учителем (типичные задачи)</a:t>
            </a:r>
          </a:p>
        </p:txBody>
      </p:sp>
      <p:sp>
        <p:nvSpPr>
          <p:cNvPr id="149" name="Классификация: целевое значение – категориальное (факторное)"/>
          <p:cNvSpPr txBox="1"/>
          <p:nvPr/>
        </p:nvSpPr>
        <p:spPr>
          <a:xfrm>
            <a:off x="1368813" y="2744933"/>
            <a:ext cx="11133002" cy="356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54062" indent="-754062" algn="l">
              <a:buSzPct val="125000"/>
              <a:buChar char="•"/>
              <a:defRPr b="0" sz="5700"/>
            </a:lvl1pPr>
          </a:lstStyle>
          <a:p>
            <a:pPr/>
            <a:r>
              <a:t>Классификация: целевое значение – категориальное (факторное)</a:t>
            </a:r>
          </a:p>
        </p:txBody>
      </p:sp>
      <p:sp>
        <p:nvSpPr>
          <p:cNvPr id="150" name="Регрессия: целевое значение – непрерывное"/>
          <p:cNvSpPr txBox="1"/>
          <p:nvPr/>
        </p:nvSpPr>
        <p:spPr>
          <a:xfrm>
            <a:off x="13252715" y="2787922"/>
            <a:ext cx="11133002" cy="2696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54062" indent="-754062" algn="l">
              <a:buSzPct val="125000"/>
              <a:buChar char="•"/>
              <a:defRPr b="0" sz="5700"/>
            </a:lvl1pPr>
          </a:lstStyle>
          <a:p>
            <a:pPr/>
            <a:r>
              <a:t>Регрессия: целевое значение – непрерывное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7964" y="5749628"/>
            <a:ext cx="5854701" cy="728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22890" y="6105835"/>
            <a:ext cx="106172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Соглашение о понятия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Соглашение о понятиях</a:t>
            </a:r>
          </a:p>
        </p:txBody>
      </p:sp>
      <p:sp>
        <p:nvSpPr>
          <p:cNvPr id="155" name="Feature = predictor variable = independent variable = признак = переменная предиктор = независимая переменная…"/>
          <p:cNvSpPr txBox="1"/>
          <p:nvPr/>
        </p:nvSpPr>
        <p:spPr>
          <a:xfrm>
            <a:off x="1257724" y="3806653"/>
            <a:ext cx="22303071" cy="439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54062" indent="-754062" algn="l">
              <a:buSzPct val="125000"/>
              <a:buChar char="•"/>
              <a:defRPr b="0" sz="5700"/>
            </a:pPr>
            <a:r>
              <a:t>Feature = predictor variable = independent variable = признак = переменная предиктор = независимая переменная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Target variable = dependent variable = response variable = целевая переменная (значение) = зависимая переменная = переменная ответа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едобработка данны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Предобработка данных</a:t>
            </a:r>
          </a:p>
        </p:txBody>
      </p:sp>
      <p:sp>
        <p:nvSpPr>
          <p:cNvPr id="158" name="Необходимо:…"/>
          <p:cNvSpPr txBox="1"/>
          <p:nvPr/>
        </p:nvSpPr>
        <p:spPr>
          <a:xfrm>
            <a:off x="1202180" y="2917653"/>
            <a:ext cx="22303071" cy="617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700"/>
            </a:pPr>
            <a:r>
              <a:t>Необходимо: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Отсутствие пропущенных значений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Данные в численном виде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Данные в формате pandas датафрейм или массив NumPy</a:t>
            </a:r>
          </a:p>
          <a:p>
            <a:pPr algn="l">
              <a:defRPr b="0" sz="5700"/>
            </a:pPr>
          </a:p>
          <a:p>
            <a:pPr algn="l">
              <a:defRPr sz="5700"/>
            </a:pPr>
            <a:r>
              <a:t>Рекомендуется:</a:t>
            </a:r>
          </a:p>
          <a:p>
            <a:pPr marL="754062" indent="-754062" algn="l">
              <a:buSzPct val="125000"/>
              <a:buChar char="•"/>
              <a:defRPr b="0" sz="5700"/>
            </a:pPr>
            <a:r>
              <a:t>Провести исследовательский анализ данных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